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88" r:id="rId4"/>
  </p:sldMasterIdLst>
  <p:notesMasterIdLst>
    <p:notesMasterId r:id="rId16"/>
  </p:notesMasterIdLst>
  <p:handoutMasterIdLst>
    <p:handoutMasterId r:id="rId17"/>
  </p:handoutMasterIdLst>
  <p:sldIdLst>
    <p:sldId id="833" r:id="rId5"/>
    <p:sldId id="622" r:id="rId6"/>
    <p:sldId id="828" r:id="rId7"/>
    <p:sldId id="621" r:id="rId8"/>
    <p:sldId id="635" r:id="rId9"/>
    <p:sldId id="829" r:id="rId10"/>
    <p:sldId id="636" r:id="rId11"/>
    <p:sldId id="831" r:id="rId12"/>
    <p:sldId id="258" r:id="rId13"/>
    <p:sldId id="832" r:id="rId14"/>
    <p:sldId id="834" r:id="rId1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hor" initials="A" lastIdx="6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3F"/>
    <a:srgbClr val="3F66B0"/>
    <a:srgbClr val="6D9EEB"/>
    <a:srgbClr val="709364"/>
    <a:srgbClr val="A6B6CB"/>
    <a:srgbClr val="FDB918"/>
    <a:srgbClr val="F26522"/>
    <a:srgbClr val="658798"/>
    <a:srgbClr val="4472C4"/>
    <a:srgbClr val="FDB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4" autoAdjust="0"/>
    <p:restoredTop sz="92982" autoAdjust="0"/>
  </p:normalViewPr>
  <p:slideViewPr>
    <p:cSldViewPr snapToGrid="0">
      <p:cViewPr varScale="1">
        <p:scale>
          <a:sx n="124" d="100"/>
          <a:sy n="124" d="100"/>
        </p:scale>
        <p:origin x="18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7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79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66" tIns="46583" rIns="93166" bIns="4658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wrap="square" lIns="93166" tIns="46583" rIns="93166" bIns="4658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97EAE9F-930A-5C4E-BA45-98C683EC5ED4}" type="datetime1">
              <a:rPr lang="en-US"/>
              <a:pPr/>
              <a:t>6/1/21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66" tIns="46583" rIns="93166" bIns="4658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0" y="8829967"/>
            <a:ext cx="3037840" cy="464820"/>
          </a:xfrm>
          <a:prstGeom prst="rect">
            <a:avLst/>
          </a:prstGeom>
        </p:spPr>
        <p:txBody>
          <a:bodyPr vert="horz" wrap="square" lIns="93166" tIns="46583" rIns="93166" bIns="4658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DD61419-FC24-B142-92D7-AD4991AB56D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6814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66" tIns="46583" rIns="93166" bIns="4658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wrap="square" lIns="93166" tIns="46583" rIns="93166" bIns="4658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03901FEB-8EC7-7F4D-8C24-07E3C2E7FFE4}" type="datetime1">
              <a:rPr lang="en-US"/>
              <a:pPr/>
              <a:t>6/1/21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66" tIns="46583" rIns="93166" bIns="46583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wrap="square" lIns="93166" tIns="46583" rIns="93166" bIns="46583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66" tIns="46583" rIns="93166" bIns="4658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40" cy="464820"/>
          </a:xfrm>
          <a:prstGeom prst="rect">
            <a:avLst/>
          </a:prstGeom>
        </p:spPr>
        <p:txBody>
          <a:bodyPr vert="horz" wrap="square" lIns="93166" tIns="46583" rIns="93166" bIns="4658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C0A8232-C9BF-614F-9778-7F366AB49BC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256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ＭＳ Ｐゴシック" pitchFamily="-10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[Use these slides in presentations to management to describe the overall process and outcomes of resilience planning, including justification for proposed projects]</a:t>
            </a:r>
          </a:p>
          <a:p>
            <a:pPr marL="171450" marR="0" lvl="0" indent="-17145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A8232-C9BF-614F-9778-7F366AB49BC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05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0A8232-C9BF-614F-9778-7F366AB49BC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4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76275"/>
            <a:ext cx="9144000" cy="282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9" name="Subtitle 2"/>
          <p:cNvSpPr>
            <a:spLocks noGrp="1"/>
          </p:cNvSpPr>
          <p:nvPr>
            <p:ph type="subTitle" idx="1"/>
          </p:nvPr>
        </p:nvSpPr>
        <p:spPr>
          <a:xfrm>
            <a:off x="530961" y="1544720"/>
            <a:ext cx="8269754" cy="12635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4000" b="1" i="0">
                <a:solidFill>
                  <a:srgbClr val="282B2E"/>
                </a:solidFill>
                <a:latin typeface="+mj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554669" y="2794917"/>
            <a:ext cx="4171052" cy="3311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82B2E"/>
                </a:solidFill>
                <a:effectLst/>
                <a:uLnTx/>
                <a:uFillTx/>
                <a:latin typeface="+mn-lt"/>
                <a:cs typeface="Arial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559105" y="3171737"/>
            <a:ext cx="2849177" cy="2886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200">
                <a:solidFill>
                  <a:srgbClr val="282B2E"/>
                </a:solidFill>
                <a:latin typeface="+mn-lt"/>
                <a:cs typeface="Arial"/>
              </a:defRPr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1" y="6553842"/>
            <a:ext cx="9144000" cy="3219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98553A8-F721-B145-96CF-8FCABA8E84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1705" b="54895"/>
          <a:stretch/>
        </p:blipFill>
        <p:spPr>
          <a:xfrm>
            <a:off x="0" y="3566127"/>
            <a:ext cx="9144000" cy="1369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32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358211" y="1046531"/>
            <a:ext cx="8427200" cy="53707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1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375019" y="1677981"/>
            <a:ext cx="4129746" cy="4267200"/>
          </a:xfrm>
          <a:prstGeom prst="rect">
            <a:avLst/>
          </a:prstGeom>
        </p:spPr>
        <p:txBody>
          <a:bodyPr/>
          <a:lstStyle>
            <a:lvl1pPr marL="182880" indent="-182880">
              <a:defRPr sz="2200" b="0" baseline="0"/>
            </a:lvl1pPr>
            <a:lvl2pPr>
              <a:buSzPct val="80000"/>
              <a:buFont typeface="Courier New" pitchFamily="49" charset="0"/>
              <a:buChar char="o"/>
              <a:defRPr lang="en-US" sz="2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buFont typeface="Calibri" pitchFamily="34" charset="0"/>
              <a:buChar char="–"/>
              <a:defRPr sz="2000"/>
            </a:lvl3pPr>
            <a:lvl4pPr>
              <a:buFont typeface="Wingdings" pitchFamily="2" charset="2"/>
              <a:buChar char="§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737846" y="1677981"/>
            <a:ext cx="4249271" cy="4267200"/>
          </a:xfrm>
          <a:prstGeom prst="rect">
            <a:avLst/>
          </a:prstGeom>
        </p:spPr>
        <p:txBody>
          <a:bodyPr/>
          <a:lstStyle>
            <a:lvl1pPr marL="182880" indent="-182880">
              <a:defRPr sz="2200" b="0"/>
            </a:lvl1pPr>
            <a:lvl2pPr>
              <a:buSzPct val="80000"/>
              <a:buFont typeface="Courier New" pitchFamily="49" charset="0"/>
              <a:buChar char="o"/>
              <a:defRPr sz="2200"/>
            </a:lvl2pPr>
            <a:lvl3pPr>
              <a:buFont typeface="Calibri" pitchFamily="34" charset="0"/>
              <a:buChar char="–"/>
              <a:defRPr sz="2000"/>
            </a:lvl3pPr>
            <a:lvl4pPr>
              <a:buFont typeface="Wingdings" pitchFamily="2" charset="2"/>
              <a:buChar char="§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5019" y="1068381"/>
            <a:ext cx="4122276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737846" y="1068381"/>
            <a:ext cx="4249271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54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0"/>
          </p:nvPr>
        </p:nvSpPr>
        <p:spPr>
          <a:xfrm>
            <a:off x="365775" y="1045595"/>
            <a:ext cx="7575460" cy="52446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4043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76275"/>
            <a:ext cx="9144000" cy="282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389456"/>
            <a:ext cx="9144000" cy="8127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section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3257084"/>
            <a:ext cx="9143999" cy="11505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199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B303BB7-6ADB-A34A-9153-693A608DA6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t="40066" b="53344"/>
          <a:stretch/>
        </p:blipFill>
        <p:spPr>
          <a:xfrm>
            <a:off x="0" y="6584092"/>
            <a:ext cx="9144000" cy="284163"/>
          </a:xfrm>
          <a:prstGeom prst="rect">
            <a:avLst/>
          </a:prstGeom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60363" y="-38100"/>
            <a:ext cx="87249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9"/>
          <p:cNvSpPr txBox="1">
            <a:spLocks/>
          </p:cNvSpPr>
          <p:nvPr/>
        </p:nvSpPr>
        <p:spPr>
          <a:xfrm>
            <a:off x="8691563" y="6605588"/>
            <a:ext cx="452437" cy="2413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fld id="{D090E4D9-1334-2B4E-9F96-BD6A3FB5860F}" type="slidenum">
              <a:rPr lang="en-US" sz="900">
                <a:solidFill>
                  <a:srgbClr val="FFFFFF"/>
                </a:solidFill>
                <a:latin typeface="Franklin Gothic Book" charset="0"/>
                <a:cs typeface="Arial" charset="0"/>
              </a:rPr>
              <a:pPr algn="ctr" eaLnBrk="1" hangingPunct="1">
                <a:lnSpc>
                  <a:spcPct val="90000"/>
                </a:lnSpc>
                <a:spcBef>
                  <a:spcPct val="20000"/>
                </a:spcBef>
                <a:buFont typeface="Arial" charset="0"/>
                <a:buNone/>
              </a:pPr>
              <a:t>‹#›</a:t>
            </a:fld>
            <a:endParaRPr lang="en-US" sz="900" dirty="0">
              <a:solidFill>
                <a:srgbClr val="FFFFFF"/>
              </a:solidFill>
              <a:latin typeface="Franklin Gothic Book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H="1" flipV="1">
            <a:off x="0" y="787400"/>
            <a:ext cx="9144000" cy="28575"/>
          </a:xfrm>
          <a:prstGeom prst="rect">
            <a:avLst/>
          </a:prstGeom>
          <a:solidFill>
            <a:schemeClr val="accent5"/>
          </a:solidFill>
          <a:ln>
            <a:solidFill>
              <a:srgbClr val="3A901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FFFFFF"/>
              </a:solidFill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32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60363" y="104775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345D207-6325-BF49-8DED-F96C93DAC6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biLevel thresh="25000"/>
          </a:blip>
          <a:srcRect l="23040" t="26604" r="23990" b="27079"/>
          <a:stretch/>
        </p:blipFill>
        <p:spPr>
          <a:xfrm>
            <a:off x="169970" y="6559686"/>
            <a:ext cx="380785" cy="33297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9503C6-6A6F-994E-BAA1-F12A6DA39C34}"/>
              </a:ext>
            </a:extLst>
          </p:cNvPr>
          <p:cNvSpPr txBox="1"/>
          <p:nvPr userDrawn="1"/>
        </p:nvSpPr>
        <p:spPr>
          <a:xfrm>
            <a:off x="550755" y="6605588"/>
            <a:ext cx="18838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</a:rPr>
              <a:t>Technical Resilience Navigator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6" r:id="rId2"/>
    <p:sldLayoutId id="2147483737" r:id="rId3"/>
    <p:sldLayoutId id="2147483738" r:id="rId4"/>
    <p:sldLayoutId id="2147483740" r:id="rId5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lang="en-US" sz="3300" b="1" kern="1200" dirty="0">
          <a:solidFill>
            <a:srgbClr val="007934"/>
          </a:solidFill>
          <a:latin typeface="+mj-lt"/>
          <a:ea typeface="ヒラギノ角ゴ Pro W3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007934"/>
          </a:solidFill>
          <a:latin typeface="Franklin Gothic Medium" charset="0"/>
          <a:ea typeface="ヒラギノ角ゴ Pro W3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rgbClr val="282B2E"/>
          </a:solidFill>
          <a:latin typeface="+mj-lt"/>
          <a:ea typeface="ヒラギノ角ゴ Pro W3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282B2E"/>
          </a:solidFill>
          <a:latin typeface="+mn-lt"/>
          <a:ea typeface="ヒラギノ角ゴ Pro W3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282B2E"/>
          </a:solidFill>
          <a:latin typeface="+mn-lt"/>
          <a:ea typeface="ヒラギノ角ゴ Pro W3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82B2E"/>
          </a:solidFill>
          <a:latin typeface="+mn-lt"/>
          <a:ea typeface="ヒラギノ角ゴ Pro W3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282B2E"/>
          </a:solidFill>
          <a:latin typeface="+mn-lt"/>
          <a:ea typeface="ヒラギノ角ゴ Pro W3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4717A4C-6DA8-CE48-8241-29855E681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2E267-D765-664A-8BCE-FD8C0805C9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F16F1-DAE8-044A-A3D7-4BC77B4C17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45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08BE0-EAC8-1B4B-BA78-2DF331BE6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Damage </a:t>
            </a:r>
            <a:r>
              <a:rPr lang="en-US"/>
              <a:t>Function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B5267-DB0D-3742-B1D4-DA974653ADF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2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2D631-8731-5345-BA9F-FF3B008D1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952B7-2682-BC49-AD6B-0D864E26B61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400" u="sng" dirty="0">
                <a:latin typeface="+mn-lt"/>
              </a:rPr>
              <a:t>Next Steps</a:t>
            </a:r>
          </a:p>
          <a:p>
            <a:pPr lvl="1"/>
            <a:r>
              <a:rPr lang="en-US" sz="1800" dirty="0"/>
              <a:t>[Next Step]</a:t>
            </a:r>
          </a:p>
          <a:p>
            <a:pPr lvl="1"/>
            <a:r>
              <a:rPr lang="en-US" sz="1800" dirty="0"/>
              <a:t>[Next Step]</a:t>
            </a:r>
          </a:p>
          <a:p>
            <a:pPr lvl="1"/>
            <a:r>
              <a:rPr lang="en-US" sz="1800" dirty="0"/>
              <a:t>[Next Step]</a:t>
            </a:r>
          </a:p>
          <a:p>
            <a:pPr lvl="1"/>
            <a:r>
              <a:rPr lang="en-US" sz="1800" dirty="0"/>
              <a:t>[Next Step]</a:t>
            </a:r>
          </a:p>
          <a:p>
            <a:endParaRPr lang="en-US" sz="2400" u="sng" dirty="0">
              <a:latin typeface="+mn-lt"/>
            </a:endParaRPr>
          </a:p>
          <a:p>
            <a:pPr marL="0" lvl="0" indent="0">
              <a:buNone/>
            </a:pPr>
            <a:r>
              <a:rPr lang="en-US" sz="2400" u="sng">
                <a:latin typeface="+mn-lt"/>
              </a:rPr>
              <a:t>Leadership Actions</a:t>
            </a:r>
            <a:endParaRPr lang="en-US" sz="1600" dirty="0">
              <a:latin typeface="+mn-lt"/>
            </a:endParaRPr>
          </a:p>
          <a:p>
            <a:pPr lvl="1">
              <a:defRPr/>
            </a:pPr>
            <a:r>
              <a:rPr lang="en-US" sz="1800" dirty="0"/>
              <a:t>[State actions needed by leadership]</a:t>
            </a:r>
          </a:p>
          <a:p>
            <a:pPr lvl="1">
              <a:defRPr/>
            </a:pPr>
            <a:r>
              <a:rPr lang="en-US" sz="1800" dirty="0"/>
              <a:t>[Timeline for decisions/funding or future actions necessary for decisions]</a:t>
            </a:r>
          </a:p>
          <a:p>
            <a:pPr lvl="1">
              <a:defRPr/>
            </a:pPr>
            <a:r>
              <a:rPr lang="en-US" sz="1800" dirty="0"/>
              <a:t>[Approval of cost (if applicable)]</a:t>
            </a:r>
          </a:p>
          <a:p>
            <a:pPr lvl="1"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62258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Justification Summary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F2741ED-5CA9-483E-8770-7B914E17D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587256"/>
              </p:ext>
            </p:extLst>
          </p:nvPr>
        </p:nvGraphicFramePr>
        <p:xfrm>
          <a:off x="213038" y="1029903"/>
          <a:ext cx="8724900" cy="54575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62450">
                  <a:extLst>
                    <a:ext uri="{9D8B030D-6E8A-4147-A177-3AD203B41FA5}">
                      <a16:colId xmlns:a16="http://schemas.microsoft.com/office/drawing/2014/main" val="396565569"/>
                    </a:ext>
                  </a:extLst>
                </a:gridCol>
                <a:gridCol w="4362450">
                  <a:extLst>
                    <a:ext uri="{9D8B030D-6E8A-4147-A177-3AD203B41FA5}">
                      <a16:colId xmlns:a16="http://schemas.microsoft.com/office/drawing/2014/main" val="1287759906"/>
                    </a:ext>
                  </a:extLst>
                </a:gridCol>
              </a:tblGrid>
              <a:tr h="295074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u="sng" dirty="0"/>
                        <a:t>Bottom 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Mission impact of recommended projects (e.g., benefits)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What happens if no projects are selected (consequence of no action)?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2400" u="sng" dirty="0"/>
                        <a:t>Risks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Summarize the risk drivers</a:t>
                      </a:r>
                      <a:br>
                        <a:rPr lang="en-US" sz="1400" dirty="0"/>
                      </a:br>
                      <a:br>
                        <a:rPr lang="en-US" sz="1400" dirty="0"/>
                      </a:br>
                      <a:endParaRPr lang="en-US" sz="1400" dirty="0"/>
                    </a:p>
                  </a:txBody>
                  <a:tcPr marL="18288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318562"/>
                  </a:ext>
                </a:extLst>
              </a:tr>
              <a:tr h="250678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u="sng" dirty="0"/>
                        <a:t>Projects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List the execution plans generated to fulfill projects, their associated solutions, and risks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2400" u="sng" dirty="0"/>
                        <a:t>Leadership Actions</a:t>
                      </a:r>
                      <a:endParaRPr lang="en-US" sz="1600" dirty="0"/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State actions needed by leadership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Timeline for decisions/funding or future actions necessary for decisions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Approval of cost (if applicable)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600" dirty="0"/>
                    </a:p>
                    <a:p>
                      <a:pPr lvl="0"/>
                      <a:endParaRPr lang="en-US" dirty="0"/>
                    </a:p>
                  </a:txBody>
                  <a:tcPr marL="18288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2065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371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22302"/>
            <a:ext cx="8724900" cy="812800"/>
          </a:xfrm>
        </p:spPr>
        <p:txBody>
          <a:bodyPr/>
          <a:lstStyle/>
          <a:p>
            <a:r>
              <a:rPr lang="en-US" sz="2400" dirty="0"/>
              <a:t>U.S. Department of Energy Federal Energy Management Program’s Technical Resilience Navigator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A1F584-4183-448C-A3DD-ACBC5A7E510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363" y="752398"/>
            <a:ext cx="8202011" cy="308362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D83D3CE-0989-4DC2-BF40-5CCEFA7B72E5}"/>
              </a:ext>
            </a:extLst>
          </p:cNvPr>
          <p:cNvSpPr/>
          <p:nvPr/>
        </p:nvSpPr>
        <p:spPr>
          <a:xfrm>
            <a:off x="4077044" y="2924624"/>
            <a:ext cx="4571999" cy="1077218"/>
          </a:xfrm>
          <a:prstGeom prst="rect">
            <a:avLst/>
          </a:prstGeom>
          <a:solidFill>
            <a:srgbClr val="174689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Technical Resilience Navigator (TRN) helps users assess risk to a site’s critical functions from energy and water utility disruptions and prioritize solutions that reduce risk.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AC33E0-D84F-404C-87A5-C01A90BB6974}"/>
              </a:ext>
            </a:extLst>
          </p:cNvPr>
          <p:cNvSpPr/>
          <p:nvPr/>
        </p:nvSpPr>
        <p:spPr>
          <a:xfrm>
            <a:off x="581625" y="4167664"/>
            <a:ext cx="798074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Key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Identify site hazards and vulnerabilities in energy and water systems, operations and plans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Establish relative risk from different sources and how solutions reduce risk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Better integrate planning for energy and water management, continuity of operations, and other site priorities.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32222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306E4-4300-4943-BD6E-CA66669AE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-38100"/>
            <a:ext cx="8724900" cy="812800"/>
          </a:xfrm>
        </p:spPr>
        <p:txBody>
          <a:bodyPr/>
          <a:lstStyle/>
          <a:p>
            <a:r>
              <a:rPr lang="en-US" dirty="0"/>
              <a:t>Resilience Planning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4BB56-B4FB-4530-9149-28C32E5787C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58211" y="1046531"/>
            <a:ext cx="8427200" cy="5370703"/>
          </a:xfrm>
        </p:spPr>
        <p:txBody>
          <a:bodyPr/>
          <a:lstStyle/>
          <a:p>
            <a:r>
              <a:rPr lang="en-US" sz="2000" dirty="0"/>
              <a:t>Drivers for the resilience planning process</a:t>
            </a:r>
          </a:p>
          <a:p>
            <a:pPr lvl="1"/>
            <a:r>
              <a:rPr lang="en-US" sz="1800" dirty="0"/>
              <a:t>[Driver]</a:t>
            </a:r>
          </a:p>
          <a:p>
            <a:pPr lvl="1"/>
            <a:r>
              <a:rPr lang="en-US" sz="1800" dirty="0"/>
              <a:t>[Driver]</a:t>
            </a:r>
          </a:p>
          <a:p>
            <a:pPr lvl="1"/>
            <a:r>
              <a:rPr lang="en-US" sz="1800" dirty="0"/>
              <a:t>[Driver]</a:t>
            </a:r>
          </a:p>
          <a:p>
            <a:r>
              <a:rPr lang="en-US" sz="2000" dirty="0"/>
              <a:t>Site-level planning</a:t>
            </a:r>
          </a:p>
          <a:p>
            <a:pPr lvl="1"/>
            <a:r>
              <a:rPr lang="en-US" sz="1800" dirty="0"/>
              <a:t>[Scope]</a:t>
            </a:r>
          </a:p>
          <a:p>
            <a:pPr lvl="1"/>
            <a:r>
              <a:rPr lang="en-US" sz="1800" dirty="0"/>
              <a:t>[Boundaries]</a:t>
            </a:r>
          </a:p>
          <a:p>
            <a:pPr lvl="1"/>
            <a:r>
              <a:rPr lang="en-US" sz="1800" dirty="0"/>
              <a:t>[Resilience priorities]</a:t>
            </a:r>
          </a:p>
          <a:p>
            <a:pPr lvl="1"/>
            <a:r>
              <a:rPr lang="en-US" sz="1800" dirty="0"/>
              <a:t>[Resilience planning team]</a:t>
            </a:r>
          </a:p>
          <a:p>
            <a:pPr lvl="1"/>
            <a:r>
              <a:rPr lang="en-US" sz="1800" dirty="0"/>
              <a:t>[Stakeholders engaged]</a:t>
            </a:r>
          </a:p>
          <a:p>
            <a:pPr lvl="1"/>
            <a:endParaRPr lang="en-US" sz="1800" dirty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157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789D-0765-4B68-B50A-128E69C60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Assessment Overview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E615B-C240-4733-BBB2-24A38F9F1D2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Risk Drivers</a:t>
            </a:r>
          </a:p>
          <a:p>
            <a:pPr marL="0" indent="0">
              <a:buNone/>
            </a:pPr>
            <a:r>
              <a:rPr lang="en-US" sz="1200" dirty="0"/>
              <a:t>[Risk factors contribute significantly to the site’s risk.]</a:t>
            </a:r>
          </a:p>
          <a:p>
            <a:pPr lvl="1"/>
            <a:r>
              <a:rPr lang="en-US" sz="1800" dirty="0"/>
              <a:t>[Risk drivers from the Risk Assessment Summary]</a:t>
            </a:r>
          </a:p>
          <a:p>
            <a:pPr lvl="1"/>
            <a:r>
              <a:rPr lang="en-US" sz="1800" dirty="0"/>
              <a:t>[Risk drivers from the Risk Assessment Summary]</a:t>
            </a:r>
          </a:p>
          <a:p>
            <a:pPr lvl="1"/>
            <a:r>
              <a:rPr lang="en-US" sz="1800" dirty="0"/>
              <a:t>[Risk drivers from the Risk Assessment Summary]</a:t>
            </a:r>
          </a:p>
          <a:p>
            <a:pPr lvl="1"/>
            <a:r>
              <a:rPr lang="en-US" sz="1800" dirty="0"/>
              <a:t>[Risk drivers from the Risk Assessment Summary]</a:t>
            </a:r>
          </a:p>
          <a:p>
            <a:pPr lvl="1"/>
            <a:r>
              <a:rPr lang="en-US" sz="1800" dirty="0"/>
              <a:t>[Risk drivers from the Risk Assessment Summary]</a:t>
            </a:r>
          </a:p>
          <a:p>
            <a:pPr lvl="1"/>
            <a:r>
              <a:rPr lang="en-US" sz="1800" dirty="0"/>
              <a:t>[Risk drivers from the Risk Assessment Summary]</a:t>
            </a:r>
          </a:p>
          <a:p>
            <a:pPr lvl="1"/>
            <a:r>
              <a:rPr lang="en-US" sz="1800" dirty="0"/>
              <a:t>[Risk drivers from the Risk Assessment Summary]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Other considerations</a:t>
            </a:r>
          </a:p>
          <a:p>
            <a:pPr marL="0" indent="0">
              <a:buNone/>
            </a:pPr>
            <a:r>
              <a:rPr lang="en-US" sz="1200" dirty="0"/>
              <a:t>[Other considerations could include gaps that may have a lower contribution to the site’s overall risk, but if addressed would enhance the resilience priorities identified in the beginning of the TRN process—see Solution Development Action 1.]</a:t>
            </a:r>
          </a:p>
          <a:p>
            <a:pPr lvl="1"/>
            <a:r>
              <a:rPr lang="en-US" sz="1800" dirty="0"/>
              <a:t>[Other consideration]</a:t>
            </a:r>
          </a:p>
          <a:p>
            <a:pPr lvl="1"/>
            <a:r>
              <a:rPr lang="en-US" sz="1800" dirty="0"/>
              <a:t>[Other consideration]</a:t>
            </a:r>
          </a:p>
          <a:p>
            <a:pPr lvl="1"/>
            <a:r>
              <a:rPr lang="en-US" sz="1800" dirty="0"/>
              <a:t>[Other consideration]</a:t>
            </a:r>
          </a:p>
          <a:p>
            <a:pPr lvl="1"/>
            <a:r>
              <a:rPr lang="en-US" sz="1800" dirty="0"/>
              <a:t>[Other consideration]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72732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8654A-3CA4-E649-B426-1D5A4E34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Solution Prioritization Criteria and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C169A-1596-FF45-8DBB-DF04A1498B8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100" dirty="0"/>
              <a:t>[Reference Solution Prioritization Actions 3 and 4]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Criteria and Costs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B15E66-3674-AF40-B450-24B1A19B4C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051415"/>
              </p:ext>
            </p:extLst>
          </p:nvPr>
        </p:nvGraphicFramePr>
        <p:xfrm>
          <a:off x="358211" y="1839628"/>
          <a:ext cx="8193606" cy="1444952"/>
        </p:xfrm>
        <a:graphic>
          <a:graphicData uri="http://schemas.openxmlformats.org/drawingml/2006/table">
            <a:tbl>
              <a:tblPr/>
              <a:tblGrid>
                <a:gridCol w="1305281">
                  <a:extLst>
                    <a:ext uri="{9D8B030D-6E8A-4147-A177-3AD203B41FA5}">
                      <a16:colId xmlns:a16="http://schemas.microsoft.com/office/drawing/2014/main" val="3167009940"/>
                    </a:ext>
                  </a:extLst>
                </a:gridCol>
                <a:gridCol w="4580890">
                  <a:extLst>
                    <a:ext uri="{9D8B030D-6E8A-4147-A177-3AD203B41FA5}">
                      <a16:colId xmlns:a16="http://schemas.microsoft.com/office/drawing/2014/main" val="3414585384"/>
                    </a:ext>
                  </a:extLst>
                </a:gridCol>
                <a:gridCol w="2307435">
                  <a:extLst>
                    <a:ext uri="{9D8B030D-6E8A-4147-A177-3AD203B41FA5}">
                      <a16:colId xmlns:a16="http://schemas.microsoft.com/office/drawing/2014/main" val="2209724786"/>
                    </a:ext>
                  </a:extLst>
                </a:gridCol>
              </a:tblGrid>
              <a:tr h="345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Criteria 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Criteria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Criteria weights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260034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Risk-reduction efficacy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926747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307354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624670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474454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865173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650015"/>
                  </a:ext>
                </a:extLst>
              </a:tr>
              <a:tr h="1570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61421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1171B90-C527-3749-834B-D6E9C0F39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238016"/>
              </p:ext>
            </p:extLst>
          </p:nvPr>
        </p:nvGraphicFramePr>
        <p:xfrm>
          <a:off x="341313" y="3920572"/>
          <a:ext cx="8210504" cy="1416178"/>
        </p:xfrm>
        <a:graphic>
          <a:graphicData uri="http://schemas.openxmlformats.org/drawingml/2006/table">
            <a:tbl>
              <a:tblPr/>
              <a:tblGrid>
                <a:gridCol w="3654124">
                  <a:extLst>
                    <a:ext uri="{9D8B030D-6E8A-4147-A177-3AD203B41FA5}">
                      <a16:colId xmlns:a16="http://schemas.microsoft.com/office/drawing/2014/main" val="198901881"/>
                    </a:ext>
                  </a:extLst>
                </a:gridCol>
                <a:gridCol w="2503753">
                  <a:extLst>
                    <a:ext uri="{9D8B030D-6E8A-4147-A177-3AD203B41FA5}">
                      <a16:colId xmlns:a16="http://schemas.microsoft.com/office/drawing/2014/main" val="2614574835"/>
                    </a:ext>
                  </a:extLst>
                </a:gridCol>
                <a:gridCol w="2052627">
                  <a:extLst>
                    <a:ext uri="{9D8B030D-6E8A-4147-A177-3AD203B41FA5}">
                      <a16:colId xmlns:a16="http://schemas.microsoft.com/office/drawing/2014/main" val="516351424"/>
                    </a:ext>
                  </a:extLst>
                </a:gridCol>
              </a:tblGrid>
              <a:tr h="5769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Dollar value breakpoints for 10-year total cost categories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Estimated 10-year total cost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Cost category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382649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&gt; $500K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057735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&gt; $250K to $500K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Moderate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92034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to $250K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959591"/>
                  </a:ext>
                </a:extLst>
              </a:tr>
              <a:tr h="2098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 $100K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Minimal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949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472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789D-0765-4B68-B50A-128E69C60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Prioritized Solutions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E73EE8D-238B-8149-959A-D2DDD22D7FF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100" dirty="0"/>
              <a:t>[Reference Solution Prioritization Action 4 Summary]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CA49B32-16FC-8741-A48B-A1DE3298B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331161"/>
              </p:ext>
            </p:extLst>
          </p:nvPr>
        </p:nvGraphicFramePr>
        <p:xfrm>
          <a:off x="457010" y="1525143"/>
          <a:ext cx="8229601" cy="1693161"/>
        </p:xfrm>
        <a:graphic>
          <a:graphicData uri="http://schemas.openxmlformats.org/drawingml/2006/table">
            <a:tbl>
              <a:tblPr/>
              <a:tblGrid>
                <a:gridCol w="528372">
                  <a:extLst>
                    <a:ext uri="{9D8B030D-6E8A-4147-A177-3AD203B41FA5}">
                      <a16:colId xmlns:a16="http://schemas.microsoft.com/office/drawing/2014/main" val="430479214"/>
                    </a:ext>
                  </a:extLst>
                </a:gridCol>
                <a:gridCol w="2247677">
                  <a:extLst>
                    <a:ext uri="{9D8B030D-6E8A-4147-A177-3AD203B41FA5}">
                      <a16:colId xmlns:a16="http://schemas.microsoft.com/office/drawing/2014/main" val="1813417813"/>
                    </a:ext>
                  </a:extLst>
                </a:gridCol>
                <a:gridCol w="779977">
                  <a:extLst>
                    <a:ext uri="{9D8B030D-6E8A-4147-A177-3AD203B41FA5}">
                      <a16:colId xmlns:a16="http://schemas.microsoft.com/office/drawing/2014/main" val="2383259678"/>
                    </a:ext>
                  </a:extLst>
                </a:gridCol>
                <a:gridCol w="654175">
                  <a:extLst>
                    <a:ext uri="{9D8B030D-6E8A-4147-A177-3AD203B41FA5}">
                      <a16:colId xmlns:a16="http://schemas.microsoft.com/office/drawing/2014/main" val="879627438"/>
                    </a:ext>
                  </a:extLst>
                </a:gridCol>
                <a:gridCol w="1492860">
                  <a:extLst>
                    <a:ext uri="{9D8B030D-6E8A-4147-A177-3AD203B41FA5}">
                      <a16:colId xmlns:a16="http://schemas.microsoft.com/office/drawing/2014/main" val="4095443664"/>
                    </a:ext>
                  </a:extLst>
                </a:gridCol>
                <a:gridCol w="813525">
                  <a:extLst>
                    <a:ext uri="{9D8B030D-6E8A-4147-A177-3AD203B41FA5}">
                      <a16:colId xmlns:a16="http://schemas.microsoft.com/office/drawing/2014/main" val="1228592317"/>
                    </a:ext>
                  </a:extLst>
                </a:gridCol>
                <a:gridCol w="899490">
                  <a:extLst>
                    <a:ext uri="{9D8B030D-6E8A-4147-A177-3AD203B41FA5}">
                      <a16:colId xmlns:a16="http://schemas.microsoft.com/office/drawing/2014/main" val="1529621541"/>
                    </a:ext>
                  </a:extLst>
                </a:gridCol>
                <a:gridCol w="813525">
                  <a:extLst>
                    <a:ext uri="{9D8B030D-6E8A-4147-A177-3AD203B41FA5}">
                      <a16:colId xmlns:a16="http://schemas.microsoft.com/office/drawing/2014/main" val="1939042678"/>
                    </a:ext>
                  </a:extLst>
                </a:gridCol>
              </a:tblGrid>
              <a:tr h="888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S#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Solution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Estimated 10-year total cost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Cost category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Solution benefit potential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Desired sort order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Desired sort order and 10-year total cost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Carry forward to Roadmap to 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823172"/>
                  </a:ext>
                </a:extLst>
              </a:tr>
              <a:tr h="27654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917938"/>
                  </a:ext>
                </a:extLst>
              </a:tr>
              <a:tr h="27654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6002039"/>
                  </a:ext>
                </a:extLst>
              </a:tr>
              <a:tr h="25119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626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544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F036C-1AB3-0C47-AD12-6018C89E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Roadmap to Action Projects to Execute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86DFE-41EB-C54F-BE6B-B99B99A510C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100" dirty="0"/>
              <a:t>[Reference Roadmap to Action, Action 2 Summary]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70BCF7-8916-8E49-98C6-0632A3CC4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305053"/>
              </p:ext>
            </p:extLst>
          </p:nvPr>
        </p:nvGraphicFramePr>
        <p:xfrm>
          <a:off x="358211" y="1365118"/>
          <a:ext cx="8427201" cy="2377440"/>
        </p:xfrm>
        <a:graphic>
          <a:graphicData uri="http://schemas.openxmlformats.org/drawingml/2006/table">
            <a:tbl>
              <a:tblPr/>
              <a:tblGrid>
                <a:gridCol w="1683091">
                  <a:extLst>
                    <a:ext uri="{9D8B030D-6E8A-4147-A177-3AD203B41FA5}">
                      <a16:colId xmlns:a16="http://schemas.microsoft.com/office/drawing/2014/main" val="3239297125"/>
                    </a:ext>
                  </a:extLst>
                </a:gridCol>
                <a:gridCol w="385632">
                  <a:extLst>
                    <a:ext uri="{9D8B030D-6E8A-4147-A177-3AD203B41FA5}">
                      <a16:colId xmlns:a16="http://schemas.microsoft.com/office/drawing/2014/main" val="903493888"/>
                    </a:ext>
                  </a:extLst>
                </a:gridCol>
                <a:gridCol w="385632">
                  <a:extLst>
                    <a:ext uri="{9D8B030D-6E8A-4147-A177-3AD203B41FA5}">
                      <a16:colId xmlns:a16="http://schemas.microsoft.com/office/drawing/2014/main" val="930687530"/>
                    </a:ext>
                  </a:extLst>
                </a:gridCol>
                <a:gridCol w="1209152">
                  <a:extLst>
                    <a:ext uri="{9D8B030D-6E8A-4147-A177-3AD203B41FA5}">
                      <a16:colId xmlns:a16="http://schemas.microsoft.com/office/drawing/2014/main" val="1699662054"/>
                    </a:ext>
                  </a:extLst>
                </a:gridCol>
                <a:gridCol w="1209152">
                  <a:extLst>
                    <a:ext uri="{9D8B030D-6E8A-4147-A177-3AD203B41FA5}">
                      <a16:colId xmlns:a16="http://schemas.microsoft.com/office/drawing/2014/main" val="2855954353"/>
                    </a:ext>
                  </a:extLst>
                </a:gridCol>
                <a:gridCol w="1209152">
                  <a:extLst>
                    <a:ext uri="{9D8B030D-6E8A-4147-A177-3AD203B41FA5}">
                      <a16:colId xmlns:a16="http://schemas.microsoft.com/office/drawing/2014/main" val="2744595016"/>
                    </a:ext>
                  </a:extLst>
                </a:gridCol>
                <a:gridCol w="1172695">
                  <a:extLst>
                    <a:ext uri="{9D8B030D-6E8A-4147-A177-3AD203B41FA5}">
                      <a16:colId xmlns:a16="http://schemas.microsoft.com/office/drawing/2014/main" val="695304489"/>
                    </a:ext>
                  </a:extLst>
                </a:gridCol>
                <a:gridCol w="1172695">
                  <a:extLst>
                    <a:ext uri="{9D8B030D-6E8A-4147-A177-3AD203B41FA5}">
                      <a16:colId xmlns:a16="http://schemas.microsoft.com/office/drawing/2014/main" val="269162279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S#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Solution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estimated project cost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Project location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Funding  source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Bundle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035518"/>
                  </a:ext>
                </a:extLst>
              </a:tr>
              <a:tr h="9220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0725433"/>
                  </a:ext>
                </a:extLst>
              </a:tr>
              <a:tr h="9220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2603314"/>
                  </a:ext>
                </a:extLst>
              </a:tr>
              <a:tr h="9220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531395"/>
                  </a:ext>
                </a:extLst>
              </a:tr>
              <a:tr h="9220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2361317"/>
                  </a:ext>
                </a:extLst>
              </a:tr>
              <a:tr h="9220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414572"/>
                  </a:ext>
                </a:extLst>
              </a:tr>
              <a:tr h="9220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645426"/>
                  </a:ext>
                </a:extLst>
              </a:tr>
              <a:tr h="9220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4935471"/>
                  </a:ext>
                </a:extLst>
              </a:tr>
              <a:tr h="9220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3261207"/>
                  </a:ext>
                </a:extLst>
              </a:tr>
              <a:tr h="9220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8764181"/>
                  </a:ext>
                </a:extLst>
              </a:tr>
              <a:tr h="9220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2043724"/>
                  </a:ext>
                </a:extLst>
              </a:tr>
              <a:tr h="9220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3498957"/>
                  </a:ext>
                </a:extLst>
              </a:tr>
              <a:tr h="92208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252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907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642923A-666A-4257-AF29-942617843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0363" y="-38100"/>
            <a:ext cx="8724900" cy="812800"/>
          </a:xfrm>
          <a:effectLst/>
        </p:spPr>
        <p:txBody>
          <a:bodyPr/>
          <a:lstStyle/>
          <a:p>
            <a:r>
              <a:rPr lang="en-US" dirty="0"/>
              <a:t>Funding Sources Evaluated (Example)</a:t>
            </a:r>
          </a:p>
        </p:txBody>
      </p:sp>
      <p:graphicFrame>
        <p:nvGraphicFramePr>
          <p:cNvPr id="5" name="Group 8">
            <a:extLst>
              <a:ext uri="{FF2B5EF4-FFF2-40B4-BE49-F238E27FC236}">
                <a16:creationId xmlns:a16="http://schemas.microsoft.com/office/drawing/2014/main" id="{EB6F7456-C3BC-432E-A38A-73BB39816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263608"/>
              </p:ext>
            </p:extLst>
          </p:nvPr>
        </p:nvGraphicFramePr>
        <p:xfrm>
          <a:off x="112885" y="901767"/>
          <a:ext cx="8961119" cy="5302241"/>
        </p:xfrm>
        <a:graphic>
          <a:graphicData uri="http://schemas.openxmlformats.org/drawingml/2006/table">
            <a:tbl>
              <a:tblPr firstRow="1" firstCol="1">
                <a:tableStyleId>{7DF18680-E054-41AD-8BC1-D1AEF772440D}</a:tableStyleId>
              </a:tblPr>
              <a:tblGrid>
                <a:gridCol w="962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7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7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102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80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Project 1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Project 2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Project 3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Project 4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Project 5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Notes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8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Appropriations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ESPC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extLst>
                  <a:ext uri="{0D108BD9-81ED-4DB2-BD59-A6C34878D82A}">
                    <a16:rowId xmlns:a16="http://schemas.microsoft.com/office/drawing/2014/main" val="585740996"/>
                  </a:ext>
                </a:extLst>
              </a:tr>
              <a:tr h="494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PPA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extLst>
                  <a:ext uri="{0D108BD9-81ED-4DB2-BD59-A6C34878D82A}">
                    <a16:rowId xmlns:a16="http://schemas.microsoft.com/office/drawing/2014/main" val="2379573516"/>
                  </a:ext>
                </a:extLst>
              </a:tr>
              <a:tr h="5150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UESC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extLst>
                  <a:ext uri="{0D108BD9-81ED-4DB2-BD59-A6C34878D82A}">
                    <a16:rowId xmlns:a16="http://schemas.microsoft.com/office/drawing/2014/main" val="1422364736"/>
                  </a:ext>
                </a:extLst>
              </a:tr>
              <a:tr h="494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Grant Funding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extLst>
                  <a:ext uri="{0D108BD9-81ED-4DB2-BD59-A6C34878D82A}">
                    <a16:rowId xmlns:a16="http://schemas.microsoft.com/office/drawing/2014/main" val="3716568468"/>
                  </a:ext>
                </a:extLst>
              </a:tr>
              <a:tr h="494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Utility Privatization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extLst>
                  <a:ext uri="{0D108BD9-81ED-4DB2-BD59-A6C34878D82A}">
                    <a16:rowId xmlns:a16="http://schemas.microsoft.com/office/drawing/2014/main" val="3661463483"/>
                  </a:ext>
                </a:extLst>
              </a:tr>
              <a:tr h="494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Energy as a Service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lang="en-US" sz="800" b="0" i="0" u="none" strike="noStrike" kern="1200" dirty="0">
                        <a:solidFill>
                          <a:srgbClr val="FF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extLst>
                  <a:ext uri="{0D108BD9-81ED-4DB2-BD59-A6C34878D82A}">
                    <a16:rowId xmlns:a16="http://schemas.microsoft.com/office/drawing/2014/main" val="3822493613"/>
                  </a:ext>
                </a:extLst>
              </a:tr>
              <a:tr h="494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EUL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extLst>
                  <a:ext uri="{0D108BD9-81ED-4DB2-BD59-A6C34878D82A}">
                    <a16:rowId xmlns:a16="http://schemas.microsoft.com/office/drawing/2014/main" val="3965755059"/>
                  </a:ext>
                </a:extLst>
              </a:tr>
              <a:tr h="6600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Notes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/>
                        <a:defRPr/>
                      </a:pP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720" marR="45720" marT="18288" marB="18288" horzOverflow="overflow"/>
                </a:tc>
                <a:extLst>
                  <a:ext uri="{0D108BD9-81ED-4DB2-BD59-A6C34878D82A}">
                    <a16:rowId xmlns:a16="http://schemas.microsoft.com/office/drawing/2014/main" val="2504441739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D2799F43-A528-4785-BFE7-23135E6DD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101" y="6330602"/>
            <a:ext cx="182880" cy="182880"/>
          </a:xfrm>
          <a:prstGeom prst="ellipse">
            <a:avLst/>
          </a:prstGeom>
          <a:solidFill>
            <a:srgbClr val="DA291C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0E64328-1B8D-4C7E-BCF7-58C5DE70A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398" y="6330602"/>
            <a:ext cx="182880" cy="18288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DA1B49-9445-43FC-A9DD-1045C05E8D82}"/>
              </a:ext>
            </a:extLst>
          </p:cNvPr>
          <p:cNvSpPr txBox="1"/>
          <p:nvPr/>
        </p:nvSpPr>
        <p:spPr>
          <a:xfrm>
            <a:off x="635401" y="6295184"/>
            <a:ext cx="102928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Not Feasible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A1E643-475A-434E-8910-4298D930DCC3}"/>
              </a:ext>
            </a:extLst>
          </p:cNvPr>
          <p:cNvSpPr txBox="1"/>
          <p:nvPr/>
        </p:nvSpPr>
        <p:spPr>
          <a:xfrm>
            <a:off x="1963690" y="6272309"/>
            <a:ext cx="73152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Feasible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95A1F70-5911-41D9-94E3-C33E513C5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894" y="1664228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ACC55A-2111-4207-A483-8517D17E7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864" y="1664228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FFFFE03-CE5F-40EF-BAED-03F165A99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561" y="1664228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835A02F-D1FF-4207-8B1A-0B8FA6554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763" y="1664228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DA28C7E-0813-4CFE-8248-8CC5351DA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955" y="1664228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4A7FFFF-1A19-A941-ABBA-A3041B87A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894" y="2166387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61B52D0-F8E0-AB4C-A150-13E10F79F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864" y="2166387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9C99F6EF-3523-484C-BCEC-D73D2DC33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561" y="2166387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C9D8D010-1CFA-5645-91B0-5EB8E9855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763" y="2166387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5A55D0A-8CC9-9A43-B52F-8E5F82673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4512" y="2166387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F6FA9BC-DECE-CA48-AC2C-5484D962B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894" y="2671896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260E27FD-7756-3549-84CC-8DEF24688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864" y="2671896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45536FC8-243F-4049-8F77-A96B48D0A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561" y="2671896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2859780B-FD7B-D347-B1F7-F63CFF69A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763" y="2671896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763A4191-2EBF-C14D-90A2-179EE9C73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4512" y="2671896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39B14E2E-BCFB-BD4B-8327-A3ABAC556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894" y="3203023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04275C3B-8239-704A-B980-C6B7172F0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864" y="3203023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B4B4470B-08D2-9041-9916-18D56AE4B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561" y="3203023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54668300-E82D-CC41-952B-715217675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763" y="3203023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777371F4-55F2-3948-B770-836310C72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4512" y="3203023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8BAC0A14-012A-994A-A356-DC57C7317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894" y="3690282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E0A37DB2-BDCD-3145-9265-EF8BD0C75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864" y="3690282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BA73A09B-2536-584C-A099-9EBA4FE5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561" y="3690282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812BC0-22A6-1448-B254-F01C069A3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763" y="3690282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BD9A989F-8C34-C241-81F2-47BA06D08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0813" y="3690282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768133D-3AC3-D74E-BB7C-3E57CF526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894" y="4192441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4F9CB717-9B52-E449-B1B2-CE10C954A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864" y="4192441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81BBDD43-357D-4F4A-828A-ABB69B97C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561" y="4192441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8D04F895-2F8E-B540-B8DB-5727700B0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763" y="4192441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EAC4A29-6D5E-3B4B-B933-2965BC769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4512" y="4192441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420AD263-B227-D845-BECF-AFA43D67D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894" y="4694600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4EEE279A-444A-0E49-AB10-EEB0FE8D8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864" y="4694600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6F864C12-A70E-7441-B8F1-F9CD4F96B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561" y="4694600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37DD7AAB-FB91-704D-ADD7-956F9C826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763" y="4694600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B92AE59-AD7C-E44F-A967-3A80ED4F9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4512" y="4694600"/>
            <a:ext cx="288000" cy="288000"/>
          </a:xfrm>
          <a:prstGeom prst="ellipse">
            <a:avLst/>
          </a:prstGeom>
          <a:solidFill>
            <a:srgbClr val="C00000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CFB521C3-6350-F14F-9FFD-527871EFE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894" y="5166714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sz="1000" kern="0" dirty="0">
              <a:solidFill>
                <a:sysClr val="windowText" lastClr="000000"/>
              </a:solidFill>
              <a:ea typeface="+mn-ea"/>
              <a:cs typeface="+mn-cs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3333F162-29CE-484D-BF62-E85685647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864" y="5166714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sz="1000" kern="0" dirty="0">
              <a:solidFill>
                <a:sysClr val="windowText" lastClr="000000"/>
              </a:solidFill>
              <a:ea typeface="+mn-ea"/>
              <a:cs typeface="+mn-cs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43A552A2-43A0-5C4C-8A74-9A2A3A0D1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561" y="5166714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sz="1000" kern="0" dirty="0">
              <a:solidFill>
                <a:sysClr val="windowText" lastClr="000000"/>
              </a:solidFill>
              <a:ea typeface="+mn-ea"/>
              <a:cs typeface="+mn-cs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E85DEFF2-7DF9-B047-959C-3A96AEF4E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763" y="5166714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sz="1000" kern="0" dirty="0">
              <a:solidFill>
                <a:sysClr val="windowText" lastClr="000000"/>
              </a:solidFill>
              <a:ea typeface="+mn-ea"/>
              <a:cs typeface="+mn-cs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1EA610A4-33BE-DC44-85EE-5F99F0AD6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4512" y="5166714"/>
            <a:ext cx="288000" cy="288000"/>
          </a:xfrm>
          <a:prstGeom prst="ellipse">
            <a:avLst/>
          </a:prstGeom>
          <a:solidFill>
            <a:srgbClr val="009A44"/>
          </a:solidFill>
          <a:ln w="63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sz="1000" kern="0" dirty="0">
              <a:solidFill>
                <a:sysClr val="windowText" lastClr="000000"/>
              </a:solidFill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25B7D5-03BC-E341-B2C2-D81928114E9B}"/>
              </a:ext>
            </a:extLst>
          </p:cNvPr>
          <p:cNvSpPr txBox="1"/>
          <p:nvPr/>
        </p:nvSpPr>
        <p:spPr>
          <a:xfrm>
            <a:off x="3033032" y="6352467"/>
            <a:ext cx="61109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Instructions for user: highlight or star the chosen funding source and add the ‘why’ in the notes box </a:t>
            </a:r>
          </a:p>
        </p:txBody>
      </p:sp>
    </p:spTree>
    <p:extLst>
      <p:ext uri="{BB962C8B-B14F-4D97-AF65-F5344CB8AC3E}">
        <p14:creationId xmlns:p14="http://schemas.microsoft.com/office/powerpoint/2010/main" val="4241040957"/>
      </p:ext>
    </p:extLst>
  </p:cSld>
  <p:clrMapOvr>
    <a:masterClrMapping/>
  </p:clrMapOvr>
</p:sld>
</file>

<file path=ppt/theme/theme1.xml><?xml version="1.0" encoding="utf-8"?>
<a:theme xmlns:a="http://schemas.openxmlformats.org/drawingml/2006/main" name="FEMP PPT">
  <a:themeElements>
    <a:clrScheme name="EERE 2017">
      <a:dk1>
        <a:srgbClr val="000000"/>
      </a:dk1>
      <a:lt1>
        <a:sysClr val="window" lastClr="FFFFFF"/>
      </a:lt1>
      <a:dk2>
        <a:srgbClr val="5E6A7B"/>
      </a:dk2>
      <a:lt2>
        <a:srgbClr val="EEECE1"/>
      </a:lt2>
      <a:accent1>
        <a:srgbClr val="6ABC45"/>
      </a:accent1>
      <a:accent2>
        <a:srgbClr val="FFCB06"/>
      </a:accent2>
      <a:accent3>
        <a:srgbClr val="00A8DF"/>
      </a:accent3>
      <a:accent4>
        <a:srgbClr val="005C82"/>
      </a:accent4>
      <a:accent5>
        <a:srgbClr val="017A3E"/>
      </a:accent5>
      <a:accent6>
        <a:srgbClr val="E27225"/>
      </a:accent6>
      <a:hlink>
        <a:srgbClr val="017A3E"/>
      </a:hlink>
      <a:folHlink>
        <a:srgbClr val="5E6A71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513856873C5848A9749EB331F69030" ma:contentTypeVersion="6" ma:contentTypeDescription="Create a new document." ma:contentTypeScope="" ma:versionID="280d54a9773b6a73bd389cf4a1932079">
  <xsd:schema xmlns:xsd="http://www.w3.org/2001/XMLSchema" xmlns:xs="http://www.w3.org/2001/XMLSchema" xmlns:p="http://schemas.microsoft.com/office/2006/metadata/properties" xmlns:ns2="f671b0b2-1c74-4109-bfce-dd8287ac06e6" targetNamespace="http://schemas.microsoft.com/office/2006/metadata/properties" ma:root="true" ma:fieldsID="7551b1c0d450e9d67c9f4c604a079916" ns2:_="">
    <xsd:import namespace="f671b0b2-1c74-4109-bfce-dd8287ac06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1b0b2-1c74-4109-bfce-dd8287ac06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FFCFD0-D477-4E87-B36D-6A23AEEA47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E0E83D-C8B8-42E4-BD59-AADEC938BC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71b0b2-1c74-4109-bfce-dd8287ac06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86CDDE-98EE-47D6-8F55-A884C6BB6FE2}">
  <ds:schemaRefs>
    <ds:schemaRef ds:uri="http://purl.org/dc/elements/1.1/"/>
    <ds:schemaRef ds:uri="f671b0b2-1c74-4109-bfce-dd8287ac06e6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FEMP PPT</Template>
  <TotalTime>0</TotalTime>
  <Words>628</Words>
  <Application>Microsoft Macintosh PowerPoint</Application>
  <PresentationFormat>On-screen Show (4:3)</PresentationFormat>
  <Paragraphs>140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Franklin Gothic Book</vt:lpstr>
      <vt:lpstr>Franklin Gothic Medium</vt:lpstr>
      <vt:lpstr>Wingdings</vt:lpstr>
      <vt:lpstr>Wingdings 2</vt:lpstr>
      <vt:lpstr>FEMP PPT</vt:lpstr>
      <vt:lpstr>PowerPoint Presentation</vt:lpstr>
      <vt:lpstr>Business Justification Summary</vt:lpstr>
      <vt:lpstr>U.S. Department of Energy Federal Energy Management Program’s Technical Resilience Navigator </vt:lpstr>
      <vt:lpstr>Resilience Planning Overview</vt:lpstr>
      <vt:lpstr>Risk Assessment Overview</vt:lpstr>
      <vt:lpstr>Solution Prioritization Criteria and Costs</vt:lpstr>
      <vt:lpstr>Prioritized Solutions</vt:lpstr>
      <vt:lpstr>Roadmap to Action Projects to Execute Solutions</vt:lpstr>
      <vt:lpstr>Funding Sources Evaluated (Example)</vt:lpstr>
      <vt:lpstr>Customer Damage Function Analysis</vt:lpstr>
      <vt:lpstr>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 Federal Energy Management Program’s Technical Resilience Navigator </dc:title>
  <dc:subject/>
  <dc:creator/>
  <cp:keywords/>
  <dc:description/>
  <cp:lastModifiedBy/>
  <cp:revision>8</cp:revision>
  <dcterms:created xsi:type="dcterms:W3CDTF">2021-03-23T20:31:37Z</dcterms:created>
  <dcterms:modified xsi:type="dcterms:W3CDTF">2021-06-01T12:19:50Z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0x01010086513856873C5848A9749EB331F69030</vt:lpwstr>
  </property>
</Properties>
</file>